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4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4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https://images.shulcloud.com/13629/uploads/uploaded_images/Home-New/TBILogo_BH_Vector_6-10-2019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903" y="126316"/>
            <a:ext cx="1173291" cy="120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532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3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7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7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5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8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3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3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C3B6B-7926-43C0-A39E-7BE1B911AA76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0BF98-DBDB-4A09-8BD9-95F240AE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Case Study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Susan Kasper</a:t>
            </a:r>
          </a:p>
          <a:p>
            <a:r>
              <a:rPr lang="en-US" dirty="0" smtClean="0"/>
              <a:t>Debbie Goldberg</a:t>
            </a:r>
          </a:p>
          <a:p>
            <a:r>
              <a:rPr lang="en-US" dirty="0" err="1" smtClean="0"/>
              <a:t>Tiferet</a:t>
            </a:r>
            <a:r>
              <a:rPr lang="en-US" dirty="0" smtClean="0"/>
              <a:t> Bet Israel</a:t>
            </a:r>
          </a:p>
          <a:p>
            <a:r>
              <a:rPr lang="en-US" dirty="0" smtClean="0"/>
              <a:t>Blue Bell, Pennsylvania</a:t>
            </a:r>
            <a:endParaRPr lang="en-US" dirty="0"/>
          </a:p>
        </p:txBody>
      </p:sp>
      <p:pic>
        <p:nvPicPr>
          <p:cNvPr id="4" name="Picture 2" descr="https://images.shulcloud.com/13629/uploads/uploaded_images/Home-New/TBILogo_BH_Vector_6-10-20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867" y="367949"/>
            <a:ext cx="2007772" cy="206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3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Additional Considerations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parts of the service should be included and what can be eliminated?</a:t>
            </a:r>
          </a:p>
          <a:p>
            <a:r>
              <a:rPr lang="en-US" dirty="0" smtClean="0"/>
              <a:t>Managing breaks in the service</a:t>
            </a:r>
          </a:p>
          <a:p>
            <a:pPr lvl="1"/>
            <a:r>
              <a:rPr lang="en-US" dirty="0" smtClean="0"/>
              <a:t>Example – After </a:t>
            </a:r>
            <a:r>
              <a:rPr lang="en-US" dirty="0" err="1" smtClean="0"/>
              <a:t>shacharit</a:t>
            </a:r>
            <a:r>
              <a:rPr lang="en-US" dirty="0" smtClean="0"/>
              <a:t> recite Kiddush then have congregational enjoyment of apples and honey at home</a:t>
            </a:r>
          </a:p>
          <a:p>
            <a:pPr lvl="2"/>
            <a:r>
              <a:rPr lang="en-US" dirty="0" smtClean="0"/>
              <a:t>Distribution of annual New Year gift bags – May include apples and honey for congregants</a:t>
            </a:r>
          </a:p>
          <a:p>
            <a:r>
              <a:rPr lang="en-US" dirty="0" smtClean="0"/>
              <a:t>How to distribute honors to congregants and staff?</a:t>
            </a:r>
          </a:p>
          <a:p>
            <a:pPr lvl="1"/>
            <a:r>
              <a:rPr lang="en-US" dirty="0" smtClean="0"/>
              <a:t>No traditional </a:t>
            </a:r>
            <a:r>
              <a:rPr lang="en-US" dirty="0" err="1" smtClean="0"/>
              <a:t>aliyot</a:t>
            </a:r>
            <a:r>
              <a:rPr lang="en-US" dirty="0" smtClean="0"/>
              <a:t>, opening/closing </a:t>
            </a:r>
            <a:r>
              <a:rPr lang="en-US" dirty="0" smtClean="0"/>
              <a:t>ark, </a:t>
            </a:r>
            <a:r>
              <a:rPr lang="en-US" dirty="0" err="1" smtClean="0"/>
              <a:t>hagbah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gelilah</a:t>
            </a:r>
            <a:r>
              <a:rPr lang="en-US" dirty="0" smtClean="0"/>
              <a:t>, etc.</a:t>
            </a:r>
          </a:p>
          <a:p>
            <a:r>
              <a:rPr lang="en-US" dirty="0" err="1" smtClean="0"/>
              <a:t>Erev</a:t>
            </a:r>
            <a:r>
              <a:rPr lang="en-US" dirty="0" smtClean="0"/>
              <a:t> Rosh Hashanah and second night evening services</a:t>
            </a:r>
          </a:p>
          <a:p>
            <a:pPr lvl="1"/>
            <a:r>
              <a:rPr lang="en-US" dirty="0" smtClean="0"/>
              <a:t>Declining attendance – need to adjust timing to correspond to dinner</a:t>
            </a:r>
          </a:p>
          <a:p>
            <a:r>
              <a:rPr lang="en-US" dirty="0" smtClean="0"/>
              <a:t>IT support person available during services to troubleshoot</a:t>
            </a:r>
          </a:p>
          <a:p>
            <a:r>
              <a:rPr lang="en-US" dirty="0" smtClean="0"/>
              <a:t>Financial impact – fewer sources of revenue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2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How to get the sound of the shofar to the congregation?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Parking lot shofar blowing on second day of Rosh Hashanah and at the end of Yom Kippur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future…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575175" cy="4575175"/>
          </a:xfrm>
        </p:spPr>
        <p:txBody>
          <a:bodyPr>
            <a:normAutofit/>
          </a:bodyPr>
          <a:lstStyle/>
          <a:p>
            <a:r>
              <a:rPr lang="en-US" dirty="0" smtClean="0"/>
              <a:t>Encouraged by:</a:t>
            </a:r>
          </a:p>
          <a:p>
            <a:pPr lvl="1"/>
            <a:r>
              <a:rPr lang="en-US" dirty="0" smtClean="0"/>
              <a:t>Creativity of congregants, clergy and staff</a:t>
            </a:r>
          </a:p>
          <a:p>
            <a:pPr lvl="1"/>
            <a:r>
              <a:rPr lang="en-US" dirty="0" smtClean="0"/>
              <a:t>Engagement of </a:t>
            </a:r>
            <a:r>
              <a:rPr lang="en-US" dirty="0"/>
              <a:t>congregants, clergy and staff </a:t>
            </a:r>
            <a:endParaRPr lang="en-US" dirty="0" smtClean="0"/>
          </a:p>
          <a:p>
            <a:pPr lvl="1"/>
            <a:r>
              <a:rPr lang="en-US" dirty="0" smtClean="0"/>
              <a:t>Flexibility of </a:t>
            </a:r>
            <a:r>
              <a:rPr lang="en-US" dirty="0"/>
              <a:t>congregants, clergy and staff </a:t>
            </a:r>
            <a:endParaRPr lang="en-US" dirty="0" smtClean="0"/>
          </a:p>
          <a:p>
            <a:r>
              <a:rPr lang="en-US" dirty="0" smtClean="0"/>
              <a:t>Hopeful:</a:t>
            </a:r>
          </a:p>
          <a:p>
            <a:pPr lvl="1"/>
            <a:r>
              <a:rPr lang="en-US" dirty="0" smtClean="0"/>
              <a:t>What we learn from this experience will expand our reach, engagement and value for decades to come</a:t>
            </a:r>
          </a:p>
          <a:p>
            <a:pPr lvl="2"/>
            <a:r>
              <a:rPr lang="en-US" dirty="0" smtClean="0"/>
              <a:t>Engage those who cannot physically come to synagogue</a:t>
            </a:r>
          </a:p>
          <a:p>
            <a:pPr lvl="2"/>
            <a:r>
              <a:rPr lang="en-US" dirty="0" smtClean="0"/>
              <a:t>Engage congregants who have moved away </a:t>
            </a:r>
          </a:p>
          <a:p>
            <a:pPr lvl="3"/>
            <a:r>
              <a:rPr lang="en-US" dirty="0" smtClean="0"/>
              <a:t>Seniors</a:t>
            </a:r>
          </a:p>
          <a:p>
            <a:pPr lvl="3"/>
            <a:r>
              <a:rPr lang="en-US" dirty="0" smtClean="0"/>
              <a:t>College students</a:t>
            </a:r>
          </a:p>
          <a:p>
            <a:pPr lvl="2"/>
            <a:r>
              <a:rPr lang="en-US" dirty="0" smtClean="0"/>
              <a:t>Engage extended families to experience life cycle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50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.shulcloud.com/13629/uploads/uploaded_images/Home-New/TBILogo_BH_Vector_6-10-2019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844" y="1094104"/>
            <a:ext cx="4804756" cy="494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37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Membership – Jewish Living Committee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meeting with Rabbi</a:t>
            </a:r>
          </a:p>
          <a:p>
            <a:pPr lvl="1"/>
            <a:r>
              <a:rPr lang="en-US" dirty="0" smtClean="0"/>
              <a:t>Clear that Committee would be High Holiday Task Force</a:t>
            </a:r>
          </a:p>
          <a:p>
            <a:r>
              <a:rPr lang="en-US" dirty="0" smtClean="0"/>
              <a:t>Consider different constituencies </a:t>
            </a:r>
          </a:p>
          <a:p>
            <a:pPr lvl="1"/>
            <a:r>
              <a:rPr lang="en-US" dirty="0" smtClean="0"/>
              <a:t>Clergy</a:t>
            </a:r>
          </a:p>
          <a:p>
            <a:pPr lvl="1"/>
            <a:r>
              <a:rPr lang="en-US" dirty="0" smtClean="0"/>
              <a:t>Member Units</a:t>
            </a:r>
          </a:p>
          <a:p>
            <a:pPr lvl="2"/>
            <a:r>
              <a:rPr lang="en-US" dirty="0" smtClean="0"/>
              <a:t>All age categories</a:t>
            </a:r>
          </a:p>
          <a:p>
            <a:pPr lvl="1"/>
            <a:r>
              <a:rPr lang="en-US" dirty="0" smtClean="0"/>
              <a:t>Teachers</a:t>
            </a:r>
          </a:p>
          <a:p>
            <a:pPr lvl="1"/>
            <a:r>
              <a:rPr lang="en-US" dirty="0" smtClean="0"/>
              <a:t>Service Leaders</a:t>
            </a:r>
          </a:p>
          <a:p>
            <a:pPr lvl="1"/>
            <a:r>
              <a:rPr lang="en-US" dirty="0" smtClean="0"/>
              <a:t>Traditionalists</a:t>
            </a:r>
          </a:p>
        </p:txBody>
      </p:sp>
    </p:spTree>
    <p:extLst>
      <p:ext uri="{BB962C8B-B14F-4D97-AF65-F5344CB8AC3E}">
        <p14:creationId xmlns:p14="http://schemas.microsoft.com/office/powerpoint/2010/main" val="35360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Operationalize – What do we need to do to get to the High Holidays?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Halacha</a:t>
            </a:r>
          </a:p>
          <a:p>
            <a:r>
              <a:rPr lang="en-US" dirty="0" smtClean="0"/>
              <a:t>Needs of the community</a:t>
            </a:r>
          </a:p>
          <a:p>
            <a:r>
              <a:rPr lang="en-US" dirty="0" smtClean="0"/>
              <a:t>Public health pandemic issues</a:t>
            </a:r>
          </a:p>
          <a:p>
            <a:pPr lvl="1"/>
            <a:r>
              <a:rPr lang="en-US" dirty="0" smtClean="0"/>
              <a:t>Permission to open buildings</a:t>
            </a:r>
          </a:p>
          <a:p>
            <a:pPr lvl="1"/>
            <a:r>
              <a:rPr lang="en-US" dirty="0" smtClean="0"/>
              <a:t>Physical distancing</a:t>
            </a:r>
          </a:p>
          <a:p>
            <a:pPr lvl="1"/>
            <a:r>
              <a:rPr lang="en-US" dirty="0" smtClean="0"/>
              <a:t>High risk groups</a:t>
            </a:r>
          </a:p>
          <a:p>
            <a:r>
              <a:rPr lang="en-US" dirty="0" smtClean="0"/>
              <a:t>Balance the halachic mandates versus what is possible to deliver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4316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 Person versus Virtual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in-person options</a:t>
            </a:r>
          </a:p>
          <a:p>
            <a:pPr lvl="1"/>
            <a:r>
              <a:rPr lang="en-US" dirty="0" smtClean="0"/>
              <a:t>Small groups of congregants (family units) – physical distanced by seats and rows</a:t>
            </a:r>
          </a:p>
          <a:p>
            <a:pPr lvl="1"/>
            <a:r>
              <a:rPr lang="en-US" dirty="0" smtClean="0"/>
              <a:t>Blocks of time – groups of congregants rotate into sanctuary</a:t>
            </a:r>
          </a:p>
          <a:p>
            <a:r>
              <a:rPr lang="en-US" dirty="0" smtClean="0"/>
              <a:t>In our region – unlikely that we would be able to meet the requirements</a:t>
            </a:r>
          </a:p>
          <a:p>
            <a:r>
              <a:rPr lang="en-US" dirty="0" smtClean="0"/>
              <a:t>Decision made to plan for a virtual High Holiday observance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6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How to do we prepare for the virtual observance?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 – 3 meetings to date – two sub-task forces needed</a:t>
            </a:r>
          </a:p>
          <a:p>
            <a:pPr lvl="1"/>
            <a:r>
              <a:rPr lang="en-US" dirty="0" smtClean="0"/>
              <a:t>Interim Cantorial Search Task Force</a:t>
            </a:r>
          </a:p>
          <a:p>
            <a:pPr lvl="1"/>
            <a:r>
              <a:rPr lang="en-US" dirty="0" smtClean="0"/>
              <a:t>Technology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719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Interim Cantorial Search Committee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long-term Cantor is leaving June 30, 2020</a:t>
            </a:r>
          </a:p>
          <a:p>
            <a:r>
              <a:rPr lang="en-US" dirty="0" smtClean="0"/>
              <a:t>Permanent Cantorial Search on hold</a:t>
            </a:r>
          </a:p>
          <a:p>
            <a:r>
              <a:rPr lang="en-US" dirty="0" smtClean="0"/>
              <a:t>Many lay people who can help lead the services</a:t>
            </a:r>
          </a:p>
          <a:p>
            <a:r>
              <a:rPr lang="en-US" dirty="0" smtClean="0"/>
              <a:t>Identified several candidates as interim cantors who can help lead portions of the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Technology Sub-Task Force - Structure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Pre-recorded segments</a:t>
            </a:r>
          </a:p>
          <a:p>
            <a:pPr lvl="1"/>
            <a:r>
              <a:rPr lang="en-US" dirty="0" smtClean="0"/>
              <a:t>Choir/soloist/music</a:t>
            </a:r>
            <a:endParaRPr lang="en-US" dirty="0" smtClean="0"/>
          </a:p>
          <a:p>
            <a:pPr lvl="1"/>
            <a:r>
              <a:rPr lang="en-US" dirty="0" smtClean="0"/>
              <a:t>Teaching/Sermon</a:t>
            </a:r>
          </a:p>
          <a:p>
            <a:pPr lvl="1"/>
            <a:r>
              <a:rPr lang="en-US" dirty="0" smtClean="0"/>
              <a:t>President address</a:t>
            </a:r>
          </a:p>
          <a:p>
            <a:pPr lvl="1"/>
            <a:r>
              <a:rPr lang="en-US" dirty="0" smtClean="0"/>
              <a:t>Torah/</a:t>
            </a:r>
            <a:r>
              <a:rPr lang="en-US" dirty="0" err="1" smtClean="0"/>
              <a:t>Haftorah</a:t>
            </a:r>
            <a:r>
              <a:rPr lang="en-US" dirty="0" smtClean="0"/>
              <a:t> readings – each reader will be recorded individually in the sanctuary with the Torah on separate days</a:t>
            </a:r>
          </a:p>
          <a:p>
            <a:r>
              <a:rPr lang="en-US" dirty="0" smtClean="0"/>
              <a:t>Live segments</a:t>
            </a:r>
          </a:p>
          <a:p>
            <a:pPr lvl="1"/>
            <a:r>
              <a:rPr lang="en-US" dirty="0" err="1" smtClean="0"/>
              <a:t>Tefilah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Technology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ub-Task Force - Challenges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Access to appropriate technology – some congregants do not have access or skills to use the technology</a:t>
            </a:r>
          </a:p>
          <a:p>
            <a:r>
              <a:rPr lang="en-US" dirty="0" smtClean="0"/>
              <a:t>Distribution of siddurim</a:t>
            </a:r>
          </a:p>
          <a:p>
            <a:pPr lvl="1"/>
            <a:r>
              <a:rPr lang="en-US" dirty="0" smtClean="0"/>
              <a:t>Lev Shalom will be available in an electronic version</a:t>
            </a:r>
          </a:p>
          <a:p>
            <a:pPr lvl="1"/>
            <a:r>
              <a:rPr lang="en-US" dirty="0" smtClean="0"/>
              <a:t>Challenge is that when “screen sharing” electronic version cannot see other congregants or speaker/reader easily</a:t>
            </a:r>
          </a:p>
          <a:p>
            <a:r>
              <a:rPr lang="en-US" dirty="0" smtClean="0"/>
              <a:t>Participation of families especially those with young children</a:t>
            </a:r>
          </a:p>
          <a:p>
            <a:pPr lvl="1"/>
            <a:r>
              <a:rPr lang="en-US" dirty="0" smtClean="0"/>
              <a:t>How to engage without having parallel simultaneous programming for children</a:t>
            </a:r>
          </a:p>
          <a:p>
            <a:r>
              <a:rPr lang="en-US" dirty="0" smtClean="0"/>
              <a:t>Professional production versus volunteers and staff</a:t>
            </a:r>
          </a:p>
          <a:p>
            <a:pPr lvl="1"/>
            <a:r>
              <a:rPr lang="en-US" dirty="0" smtClean="0"/>
              <a:t>Significant cost to professional production</a:t>
            </a:r>
          </a:p>
          <a:p>
            <a:pPr lvl="1"/>
            <a:r>
              <a:rPr lang="en-US" dirty="0" smtClean="0"/>
              <a:t>Expectations of the congregants and community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67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Organization of the Service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Virtual sessions should not be more than 50 to 60 minutes without giving participants a break</a:t>
            </a:r>
          </a:p>
          <a:p>
            <a:pPr lvl="1"/>
            <a:r>
              <a:rPr lang="en-US" dirty="0" smtClean="0"/>
              <a:t>How to incorporate breaks</a:t>
            </a:r>
          </a:p>
          <a:p>
            <a:pPr lvl="1"/>
            <a:r>
              <a:rPr lang="en-US" dirty="0" smtClean="0"/>
              <a:t>How to insure that congregants return to the service</a:t>
            </a:r>
          </a:p>
          <a:p>
            <a:r>
              <a:rPr lang="en-US" dirty="0" smtClean="0"/>
              <a:t>Each portion of the service separated by a break</a:t>
            </a:r>
          </a:p>
          <a:p>
            <a:r>
              <a:rPr lang="en-US" dirty="0" err="1" smtClean="0"/>
              <a:t>Shacharit</a:t>
            </a:r>
            <a:endParaRPr lang="en-US" dirty="0" smtClean="0"/>
          </a:p>
          <a:p>
            <a:pPr lvl="1"/>
            <a:r>
              <a:rPr lang="en-US" dirty="0" smtClean="0"/>
              <a:t>Family service</a:t>
            </a:r>
          </a:p>
          <a:p>
            <a:r>
              <a:rPr lang="en-US" dirty="0" smtClean="0"/>
              <a:t>Torah service</a:t>
            </a:r>
          </a:p>
          <a:p>
            <a:pPr lvl="1"/>
            <a:r>
              <a:rPr lang="en-US" dirty="0" smtClean="0"/>
              <a:t>Incorporation of pre-recorded readings</a:t>
            </a:r>
          </a:p>
          <a:p>
            <a:r>
              <a:rPr lang="en-US" dirty="0" err="1" smtClean="0"/>
              <a:t>Musaf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Combination of live and pre-recorded portions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597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Case Study</vt:lpstr>
      <vt:lpstr>Membership – Jewish Living Committee</vt:lpstr>
      <vt:lpstr>Operationalize – What do we need to do to get to the High Holidays?</vt:lpstr>
      <vt:lpstr>In Person versus Virtual</vt:lpstr>
      <vt:lpstr>How to do we prepare for the virtual observance?</vt:lpstr>
      <vt:lpstr>Interim Cantorial Search Committee</vt:lpstr>
      <vt:lpstr>Technology Sub-Task Force - Structure</vt:lpstr>
      <vt:lpstr>Technology Sub-Task Force - Challenges</vt:lpstr>
      <vt:lpstr>Organization of the Service</vt:lpstr>
      <vt:lpstr>Additional Considerations</vt:lpstr>
      <vt:lpstr>How to get the sound of the shofar to the congregation?</vt:lpstr>
      <vt:lpstr>The future…</vt:lpstr>
      <vt:lpstr>PowerPoint Presentation</vt:lpstr>
    </vt:vector>
  </TitlesOfParts>
  <Company>Penn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dc:creator>Goldberg, Lee</dc:creator>
  <cp:lastModifiedBy>Goldberg, Lee</cp:lastModifiedBy>
  <cp:revision>17</cp:revision>
  <dcterms:created xsi:type="dcterms:W3CDTF">2020-05-20T16:12:05Z</dcterms:created>
  <dcterms:modified xsi:type="dcterms:W3CDTF">2020-05-21T01:10:02Z</dcterms:modified>
</cp:coreProperties>
</file>