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20"/>
  </p:notesMasterIdLst>
  <p:handoutMasterIdLst>
    <p:handoutMasterId r:id="rId21"/>
  </p:handoutMasterIdLst>
  <p:sldIdLst>
    <p:sldId id="274" r:id="rId2"/>
    <p:sldId id="304" r:id="rId3"/>
    <p:sldId id="305" r:id="rId4"/>
    <p:sldId id="306" r:id="rId5"/>
    <p:sldId id="307" r:id="rId6"/>
    <p:sldId id="290" r:id="rId7"/>
    <p:sldId id="275" r:id="rId8"/>
    <p:sldId id="295" r:id="rId9"/>
    <p:sldId id="281" r:id="rId10"/>
    <p:sldId id="296" r:id="rId11"/>
    <p:sldId id="284" r:id="rId12"/>
    <p:sldId id="302" r:id="rId13"/>
    <p:sldId id="297" r:id="rId14"/>
    <p:sldId id="299" r:id="rId15"/>
    <p:sldId id="300" r:id="rId16"/>
    <p:sldId id="301" r:id="rId17"/>
    <p:sldId id="308" r:id="rId18"/>
    <p:sldId id="30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6"/>
  </p:normalViewPr>
  <p:slideViewPr>
    <p:cSldViewPr snapToGrid="0" snapToObjects="1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5"/>
    </p:cViewPr>
  </p:sorterViewPr>
  <p:notesViewPr>
    <p:cSldViewPr snapToGrid="0" snapToObjects="1">
      <p:cViewPr varScale="1">
        <p:scale>
          <a:sx n="139" d="100"/>
          <a:sy n="139" d="100"/>
        </p:scale>
        <p:origin x="548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0D7AE-221A-604B-82BE-0A1B750DCC3A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491C5-F7A5-A94A-BF01-15C62ACE54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4D6E3-37F2-C54D-8316-1ABE5134B13B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60236-70A3-B146-B9E4-F93408FFCE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00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60236-70A3-B146-B9E4-F93408FFCE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33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60236-70A3-B146-B9E4-F93408FFCEE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662560"/>
            <a:ext cx="5787887" cy="1072735"/>
          </a:xfrm>
        </p:spPr>
        <p:txBody>
          <a:bodyPr anchor="b">
            <a:no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5904087"/>
            <a:ext cx="3362739" cy="482944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chemeClr val="accent1"/>
                </a:solidFill>
                <a:latin typeface="Adagio_Sans_Script Black" charset="0"/>
                <a:ea typeface="Adagio_Sans_Script Black" charset="0"/>
                <a:cs typeface="Adagio_Sans_Script Blac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615" y="5524500"/>
            <a:ext cx="4152898" cy="103822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92" y="5985088"/>
            <a:ext cx="1549400" cy="68195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22628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226287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365974" cy="435133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 sz="1800"/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200"/>
            </a:lvl4pPr>
            <a:lvl5pPr>
              <a:lnSpc>
                <a:spcPct val="114000"/>
              </a:lnSpc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CC907-1398-8844-9C7E-E0CAAC6F5E3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226287" cy="1325563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365974" cy="292735"/>
          </a:xfrm>
        </p:spPr>
        <p:txBody>
          <a:bodyPr>
            <a:noAutofit/>
          </a:bodyPr>
          <a:lstStyle>
            <a:lvl1pPr marL="0" indent="0">
              <a:buNone/>
              <a:defRPr sz="1600" b="1" i="0" baseline="0">
                <a:solidFill>
                  <a:schemeClr val="accent1"/>
                </a:solidFill>
                <a:latin typeface="Adagio_Sans_Script Black" charset="0"/>
                <a:ea typeface="Adagio_Sans_Script Black" charset="0"/>
                <a:cs typeface="Adagio_Sans_Script Black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SUBHEAD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CC907-1398-8844-9C7E-E0CAAC6F5E3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92" y="5985903"/>
            <a:ext cx="1549400" cy="681954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2129057"/>
            <a:ext cx="9365974" cy="1361439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None/>
              <a:defRPr sz="1400" b="0" i="0" baseline="0">
                <a:solidFill>
                  <a:schemeClr val="tx1"/>
                </a:solidFill>
                <a:latin typeface="Adagio_Sans" charset="0"/>
                <a:ea typeface="Adagio_Sans" charset="0"/>
                <a:cs typeface="Adagio_San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body copy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38200" y="3831174"/>
            <a:ext cx="9365974" cy="298866"/>
          </a:xfrm>
        </p:spPr>
        <p:txBody>
          <a:bodyPr>
            <a:noAutofit/>
          </a:bodyPr>
          <a:lstStyle>
            <a:lvl1pPr marL="0" indent="0">
              <a:buNone/>
              <a:defRPr sz="1600" b="1" i="0" baseline="0">
                <a:solidFill>
                  <a:schemeClr val="tx1"/>
                </a:solidFill>
                <a:latin typeface="Adagio_Sans_Script Black" charset="0"/>
                <a:ea typeface="Adagio_Sans_Script Black" charset="0"/>
                <a:cs typeface="Adagio_Sans_Script Black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subhead 2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38200" y="4138689"/>
            <a:ext cx="9365974" cy="1361439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None/>
              <a:defRPr sz="1400" b="0" i="0" baseline="0">
                <a:solidFill>
                  <a:schemeClr val="tx1"/>
                </a:solidFill>
                <a:latin typeface="Adagio_Sans" charset="0"/>
                <a:ea typeface="Adagio_Sans" charset="0"/>
                <a:cs typeface="Adagio_San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body copy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4CCC907-1398-8844-9C7E-E0CAAC6F5E3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92" y="5985903"/>
            <a:ext cx="1549400" cy="68195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59300" cy="435133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 sz="1800"/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200"/>
            </a:lvl4pPr>
            <a:lvl5pPr>
              <a:lnSpc>
                <a:spcPct val="114000"/>
              </a:lnSpc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5961559" y="1825625"/>
            <a:ext cx="4554041" cy="435133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 sz="1800"/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200"/>
            </a:lvl4pPr>
            <a:lvl5pPr>
              <a:lnSpc>
                <a:spcPct val="114000"/>
              </a:lnSpc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4CCC907-1398-8844-9C7E-E0CAAC6F5E3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92" y="5985903"/>
            <a:ext cx="1549400" cy="681954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627243" y="1868488"/>
            <a:ext cx="7354957" cy="4117415"/>
          </a:xfrm>
        </p:spPr>
        <p:txBody>
          <a:bodyPr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CC907-1398-8844-9C7E-E0CAAC6F5E3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92" y="5985903"/>
            <a:ext cx="1549400" cy="681954"/>
          </a:xfrm>
          <a:prstGeom prst="rect">
            <a:avLst/>
          </a:prstGeom>
        </p:spPr>
      </p:pic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2334592" y="1690688"/>
            <a:ext cx="7253908" cy="40475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4CCC907-1398-8844-9C7E-E0CAAC6F5E3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92" y="5985903"/>
            <a:ext cx="1549400" cy="68195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978900" y="3193903"/>
            <a:ext cx="2840038" cy="2461384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“Click to add </a:t>
            </a:r>
            <a:br>
              <a:rPr lang="en-US" dirty="0"/>
            </a:br>
            <a:r>
              <a:rPr lang="en-US" dirty="0"/>
              <a:t>quote or snippet </a:t>
            </a:r>
            <a:br>
              <a:rPr lang="en-US" dirty="0"/>
            </a:br>
            <a:r>
              <a:rPr lang="en-US" dirty="0"/>
              <a:t>of information”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7315200" cy="292735"/>
          </a:xfrm>
        </p:spPr>
        <p:txBody>
          <a:bodyPr>
            <a:noAutofit/>
          </a:bodyPr>
          <a:lstStyle>
            <a:lvl1pPr marL="0" indent="0">
              <a:buNone/>
              <a:defRPr sz="1600" b="1" i="0" baseline="0">
                <a:solidFill>
                  <a:schemeClr val="accent1"/>
                </a:solidFill>
                <a:latin typeface="Adagio_Sans_Script Black" charset="0"/>
                <a:ea typeface="Adagio_Sans_Script Black" charset="0"/>
                <a:cs typeface="Adagio_Sans_Script Black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SUBHEAD 1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38200" y="2129057"/>
            <a:ext cx="7315200" cy="3799621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None/>
              <a:defRPr sz="1400" b="0" i="0" baseline="0">
                <a:solidFill>
                  <a:schemeClr val="tx1"/>
                </a:solidFill>
                <a:latin typeface="Adagio_Sans" charset="0"/>
                <a:ea typeface="Adagio_Sans" charset="0"/>
                <a:cs typeface="Adagio_San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body copy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8" t="-4028" r="4999" b="6812"/>
          <a:stretch/>
        </p:blipFill>
        <p:spPr>
          <a:xfrm flipV="1">
            <a:off x="279400" y="0"/>
            <a:ext cx="11912600" cy="666704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accent5"/>
                </a:solidFill>
                <a:latin typeface="Adagio_Sans" charset="0"/>
                <a:ea typeface="Adagio_Sans" charset="0"/>
                <a:cs typeface="Adagio_Sans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5"/>
                </a:solidFill>
                <a:latin typeface="Adagio_Sans" charset="0"/>
                <a:ea typeface="Adagio_Sans" charset="0"/>
                <a:cs typeface="Adagio_Sans" charset="0"/>
              </a:defRPr>
            </a:lvl1pPr>
          </a:lstStyle>
          <a:p>
            <a:fld id="{44CCC907-1398-8844-9C7E-E0CAAC6F5E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92" y="5985088"/>
            <a:ext cx="1549400" cy="68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3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0" r:id="rId2"/>
    <p:sldLayoutId id="2147483740" r:id="rId3"/>
    <p:sldLayoutId id="2147483752" r:id="rId4"/>
    <p:sldLayoutId id="2147483742" r:id="rId5"/>
    <p:sldLayoutId id="2147483744" r:id="rId6"/>
    <p:sldLayoutId id="2147483745" r:id="rId7"/>
    <p:sldLayoutId id="214748375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dagio_Sans_Script Black" charset="0"/>
          <a:ea typeface="Adagio_Sans_Script Black" charset="0"/>
          <a:cs typeface="Adagio_Sans_Script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accent5"/>
          </a:solidFill>
          <a:latin typeface="Adagio_Sans" charset="0"/>
          <a:ea typeface="Adagio_Sans" charset="0"/>
          <a:cs typeface="Adagio_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accent5"/>
          </a:solidFill>
          <a:latin typeface="Adagio_Sans" charset="0"/>
          <a:ea typeface="Adagio_Sans" charset="0"/>
          <a:cs typeface="Adagio_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accent5"/>
          </a:solidFill>
          <a:latin typeface="Adagio_Sans" charset="0"/>
          <a:ea typeface="Adagio_Sans" charset="0"/>
          <a:cs typeface="Adagio_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accent5"/>
          </a:solidFill>
          <a:latin typeface="Adagio_Sans" charset="0"/>
          <a:ea typeface="Adagio_Sans" charset="0"/>
          <a:cs typeface="Adagio_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accent5"/>
          </a:solidFill>
          <a:latin typeface="Adagio_Sans" charset="0"/>
          <a:ea typeface="Adagio_Sans" charset="0"/>
          <a:cs typeface="Adagio_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jhighholidays.com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High Holiday Task Force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904087"/>
            <a:ext cx="5038725" cy="482944"/>
          </a:xfrm>
        </p:spPr>
        <p:txBody>
          <a:bodyPr/>
          <a:lstStyle/>
          <a:p>
            <a:r>
              <a:rPr lang="en-US" dirty="0"/>
              <a:t>Getting the right people together</a:t>
            </a:r>
          </a:p>
        </p:txBody>
      </p:sp>
    </p:spTree>
    <p:extLst>
      <p:ext uri="{BB962C8B-B14F-4D97-AF65-F5344CB8AC3E}">
        <p14:creationId xmlns:p14="http://schemas.microsoft.com/office/powerpoint/2010/main" val="1854960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Task Force Work</a:t>
            </a:r>
            <a:br>
              <a:rPr lang="en-US" dirty="0"/>
            </a:br>
            <a:r>
              <a:rPr lang="en-US" sz="2400" dirty="0"/>
              <a:t>Define work to do - Build these task lists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590104"/>
            <a:ext cx="4693920" cy="44862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C00000"/>
                </a:solidFill>
              </a:rPr>
              <a:t>Ritual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Length of service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Participation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C00000"/>
                </a:solidFill>
              </a:rPr>
              <a:t>Use of Technology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Zoom-Facebook- Google - Slack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Training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Costs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C00000"/>
                </a:solidFill>
              </a:rPr>
              <a:t>Messaging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Bulletins and Website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Message to members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Revisiting core value proposition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5878287" y="1590104"/>
            <a:ext cx="5730240" cy="44862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rgbClr val="C00000"/>
                </a:solidFill>
              </a:rPr>
              <a:t>Operations</a:t>
            </a:r>
          </a:p>
          <a:p>
            <a:pPr marL="0" indent="0">
              <a:buNone/>
            </a:pPr>
            <a:r>
              <a:rPr lang="en-US" sz="1600" dirty="0"/>
              <a:t>Facility- multiple rooms, venues</a:t>
            </a:r>
          </a:p>
          <a:p>
            <a:pPr marL="0" indent="0">
              <a:buNone/>
            </a:pPr>
            <a:r>
              <a:rPr lang="en-US" sz="1600" dirty="0"/>
              <a:t>Disinfect – </a:t>
            </a:r>
            <a:r>
              <a:rPr lang="en-US" sz="1600" dirty="0" err="1"/>
              <a:t>mahzorim</a:t>
            </a:r>
            <a:r>
              <a:rPr lang="en-US" sz="1600" dirty="0"/>
              <a:t>, etc.</a:t>
            </a:r>
          </a:p>
          <a:p>
            <a:pPr marL="0" indent="0">
              <a:buNone/>
            </a:pPr>
            <a:r>
              <a:rPr lang="en-US" sz="1600" dirty="0"/>
              <a:t>Safe Distance Proclus- seating, entry/ exit, touching objects, etc.</a:t>
            </a:r>
          </a:p>
          <a:p>
            <a:pPr marL="0" indent="0">
              <a:buNone/>
            </a:pPr>
            <a:r>
              <a:rPr lang="en-US" sz="1600" dirty="0"/>
              <a:t>Security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C00000"/>
                </a:solidFill>
              </a:rPr>
              <a:t>Financial</a:t>
            </a:r>
          </a:p>
          <a:p>
            <a:pPr marL="0" indent="0">
              <a:buNone/>
            </a:pPr>
            <a:r>
              <a:rPr lang="en-US" sz="1600" dirty="0"/>
              <a:t>HHD Seats-HHD tickets</a:t>
            </a:r>
          </a:p>
          <a:p>
            <a:pPr marL="0" indent="0">
              <a:buNone/>
            </a:pPr>
            <a:r>
              <a:rPr lang="en-US" sz="1600" dirty="0"/>
              <a:t>HHD appeal</a:t>
            </a:r>
          </a:p>
          <a:p>
            <a:pPr marL="0" indent="0">
              <a:buNone/>
            </a:pPr>
            <a:r>
              <a:rPr lang="en-US" sz="1600" dirty="0"/>
              <a:t>Financial Secretary- policy- who is in good standing</a:t>
            </a:r>
          </a:p>
          <a:p>
            <a:pPr marL="0" indent="0">
              <a:buNone/>
            </a:pPr>
            <a:r>
              <a:rPr lang="en-US" sz="1600" dirty="0"/>
              <a:t>Dues impact- Scenarios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508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Force Mission </a:t>
            </a:r>
            <a:br>
              <a:rPr lang="en-US" dirty="0"/>
            </a:br>
            <a:r>
              <a:rPr lang="en-US" i="1" dirty="0"/>
              <a:t>Connect Action to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Review mission and Vision- How do HHD TF strategies match.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Innovation</a:t>
            </a:r>
            <a:r>
              <a:rPr lang="en-US" sz="2400" dirty="0"/>
              <a:t>- Do we try new things?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Inclusive</a:t>
            </a:r>
            <a:r>
              <a:rPr lang="en-US" sz="2400" dirty="0"/>
              <a:t>- Do we remove barriers to those with less Hebrew, less knowledge of literacy, limited observance? Do we welcome new people to HHD planning.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Connection</a:t>
            </a:r>
            <a:r>
              <a:rPr lang="en-US" sz="2400" dirty="0"/>
              <a:t>- Do people get to know each other through ritual and prayer?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Diversity</a:t>
            </a:r>
            <a:r>
              <a:rPr lang="en-US" sz="2400" dirty="0"/>
              <a:t>- Do we offer enough different pathways to tradition?</a:t>
            </a:r>
          </a:p>
        </p:txBody>
      </p:sp>
    </p:spTree>
    <p:extLst>
      <p:ext uri="{BB962C8B-B14F-4D97-AF65-F5344CB8AC3E}">
        <p14:creationId xmlns:p14="http://schemas.microsoft.com/office/powerpoint/2010/main" val="1235024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Meeting</a:t>
            </a:r>
            <a:br>
              <a:rPr lang="en-US" dirty="0"/>
            </a:br>
            <a:r>
              <a:rPr lang="en-US" sz="3200" i="1" dirty="0"/>
              <a:t>Possible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365974" cy="3965575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Introductions</a:t>
            </a:r>
            <a:r>
              <a:rPr lang="en-US" sz="2400" dirty="0"/>
              <a:t>- name, role, why this planning is so important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Covenants</a:t>
            </a:r>
            <a:r>
              <a:rPr lang="en-US" sz="2400" dirty="0"/>
              <a:t>- How we will work together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SWOT Exercise </a:t>
            </a:r>
            <a:r>
              <a:rPr lang="en-US" sz="2400" dirty="0"/>
              <a:t>- Getting ideas in the room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Task Lists- </a:t>
            </a:r>
            <a:r>
              <a:rPr lang="en-US" sz="2400" dirty="0">
                <a:solidFill>
                  <a:schemeClr val="tx1"/>
                </a:solidFill>
              </a:rPr>
              <a:t>Define work to do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Accountability</a:t>
            </a:r>
            <a:r>
              <a:rPr lang="en-US" sz="2400" dirty="0"/>
              <a:t>- Assign responsibility to volunteer and staff members.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Meeting Schedule- </a:t>
            </a:r>
            <a:r>
              <a:rPr lang="en-US" sz="2400" dirty="0">
                <a:solidFill>
                  <a:schemeClr val="tx1"/>
                </a:solidFill>
              </a:rPr>
              <a:t>Map out time line</a:t>
            </a:r>
          </a:p>
        </p:txBody>
      </p:sp>
    </p:spTree>
    <p:extLst>
      <p:ext uri="{BB962C8B-B14F-4D97-AF65-F5344CB8AC3E}">
        <p14:creationId xmlns:p14="http://schemas.microsoft.com/office/powerpoint/2010/main" val="829389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Force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Situation and SWOT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Mission- Values- Principles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Recommended Actions</a:t>
            </a:r>
          </a:p>
          <a:p>
            <a:pPr lvl="1"/>
            <a:r>
              <a:rPr lang="en-US" sz="2400" dirty="0"/>
              <a:t>P- Purpose- Why do it?</a:t>
            </a:r>
          </a:p>
          <a:p>
            <a:pPr lvl="1"/>
            <a:r>
              <a:rPr lang="en-US" sz="2400" dirty="0"/>
              <a:t>A- Action- What will we do?</a:t>
            </a:r>
          </a:p>
          <a:p>
            <a:pPr lvl="1"/>
            <a:r>
              <a:rPr lang="en-US" sz="2400" dirty="0"/>
              <a:t>C-Capacity- Cost, Who is willing and accountable to do work?</a:t>
            </a:r>
          </a:p>
          <a:p>
            <a:pPr lvl="1"/>
            <a:r>
              <a:rPr lang="en-US" sz="2400" dirty="0"/>
              <a:t>T- Time- When is it due?</a:t>
            </a:r>
          </a:p>
        </p:txBody>
      </p:sp>
    </p:spTree>
    <p:extLst>
      <p:ext uri="{BB962C8B-B14F-4D97-AF65-F5344CB8AC3E}">
        <p14:creationId xmlns:p14="http://schemas.microsoft.com/office/powerpoint/2010/main" val="66884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8126" y="2563380"/>
            <a:ext cx="11169073" cy="1325563"/>
          </a:xfrm>
        </p:spPr>
        <p:txBody>
          <a:bodyPr/>
          <a:lstStyle/>
          <a:p>
            <a:r>
              <a:rPr lang="en-US" dirty="0"/>
              <a:t>Situation Analysis - SWOT Exercise</a:t>
            </a:r>
            <a:br>
              <a:rPr lang="en-US" dirty="0"/>
            </a:br>
            <a:r>
              <a:rPr lang="en-US" sz="3200" dirty="0"/>
              <a:t>Strengths – Weaknesses – Opportunities - Threats</a:t>
            </a:r>
            <a:br>
              <a:rPr lang="en-US" dirty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46815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389" y="121285"/>
            <a:ext cx="4599486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dagio_Sans_Script Black" panose="00000A00000000000000" pitchFamily="50" charset="0"/>
              </a:rPr>
              <a:t>Why Do a SWOT?</a:t>
            </a:r>
            <a:br>
              <a:rPr lang="en-US" dirty="0">
                <a:solidFill>
                  <a:schemeClr val="tx1"/>
                </a:solidFill>
                <a:latin typeface="Adagio_Sans_Script Black" panose="00000A00000000000000" pitchFamily="50" charset="0"/>
              </a:rPr>
            </a:br>
            <a:r>
              <a:rPr lang="en-US" sz="3200" dirty="0">
                <a:latin typeface="Adagio_Sans_Script Black" panose="00000A00000000000000" pitchFamily="50" charset="0"/>
              </a:rPr>
              <a:t>“To Get the </a:t>
            </a:r>
            <a:br>
              <a:rPr lang="en-US" sz="3200" dirty="0">
                <a:latin typeface="Adagio_Sans_Script Black" panose="00000A00000000000000" pitchFamily="50" charset="0"/>
              </a:rPr>
            </a:br>
            <a:r>
              <a:rPr lang="en-US" sz="3200" dirty="0">
                <a:latin typeface="Adagio_Sans_Script Black" panose="00000A00000000000000" pitchFamily="50" charset="0"/>
              </a:rPr>
              <a:t>Lay of the Land”</a:t>
            </a:r>
            <a:endParaRPr lang="en-US" sz="4000" dirty="0">
              <a:latin typeface="Adagio_Sans_Script Black" panose="00000A00000000000000" pitchFamily="50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574766" y="1630046"/>
            <a:ext cx="9629408" cy="440882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</a:rPr>
              <a:t>Make an Honest Assessment of the Current HHD Situation</a:t>
            </a:r>
          </a:p>
          <a:p>
            <a:pPr lvl="1"/>
            <a:r>
              <a:rPr lang="en-US" sz="2200" dirty="0"/>
              <a:t>Identify the </a:t>
            </a:r>
            <a:r>
              <a:rPr lang="en-US" sz="2200" dirty="0">
                <a:solidFill>
                  <a:srgbClr val="C00000"/>
                </a:solidFill>
              </a:rPr>
              <a:t>strengths</a:t>
            </a:r>
            <a:r>
              <a:rPr lang="en-US" sz="2200" dirty="0"/>
              <a:t> of congregation in addressing the HHD (highly valued)</a:t>
            </a:r>
          </a:p>
          <a:p>
            <a:pPr lvl="1"/>
            <a:r>
              <a:rPr lang="en-US" sz="2200" dirty="0"/>
              <a:t>List </a:t>
            </a:r>
            <a:r>
              <a:rPr lang="en-US" sz="2200" dirty="0">
                <a:solidFill>
                  <a:srgbClr val="C00000"/>
                </a:solidFill>
              </a:rPr>
              <a:t>weaknesses </a:t>
            </a:r>
            <a:r>
              <a:rPr lang="en-US" sz="2200" dirty="0"/>
              <a:t>of congregation in engaging members for HHD               ( peripheral members not familiar with Hebrew, liturgy).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Scan the Environment- See Future Trends, Factors and Forces that Will Impact HHD.</a:t>
            </a:r>
          </a:p>
          <a:p>
            <a:pPr lvl="1"/>
            <a:r>
              <a:rPr lang="en-US" sz="2200" dirty="0"/>
              <a:t>Develop plans to take advantage of helpful </a:t>
            </a:r>
            <a:r>
              <a:rPr lang="en-US" sz="2200" dirty="0">
                <a:solidFill>
                  <a:srgbClr val="C00000"/>
                </a:solidFill>
              </a:rPr>
              <a:t>opportunities </a:t>
            </a:r>
            <a:r>
              <a:rPr lang="en-US" sz="2200" dirty="0">
                <a:solidFill>
                  <a:schemeClr val="tx1"/>
                </a:solidFill>
              </a:rPr>
              <a:t>(more awareness/ comfort with on line tools).</a:t>
            </a:r>
          </a:p>
          <a:p>
            <a:pPr lvl="1"/>
            <a:r>
              <a:rPr lang="en-US" sz="2200" dirty="0"/>
              <a:t>Minimize harmful external </a:t>
            </a:r>
            <a:r>
              <a:rPr lang="en-US" sz="2200" dirty="0">
                <a:solidFill>
                  <a:srgbClr val="C00000"/>
                </a:solidFill>
              </a:rPr>
              <a:t>threats </a:t>
            </a:r>
            <a:r>
              <a:rPr lang="en-US" sz="2200" dirty="0">
                <a:solidFill>
                  <a:schemeClr val="tx1"/>
                </a:solidFill>
              </a:rPr>
              <a:t>( social distancing rules).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B8A8-39BD-4E00-B85C-0328ABE2052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200400" y="4648200"/>
            <a:ext cx="6096000" cy="15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en-US" sz="20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40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149" y="365125"/>
            <a:ext cx="8226287" cy="1325563"/>
          </a:xfrm>
        </p:spPr>
        <p:txBody>
          <a:bodyPr>
            <a:normAutofit/>
          </a:bodyPr>
          <a:lstStyle/>
          <a:p>
            <a:r>
              <a:rPr lang="en-US" b="1" dirty="0"/>
              <a:t>Describing the Current Situation</a:t>
            </a:r>
            <a:br>
              <a:rPr lang="en-US" b="1" dirty="0"/>
            </a:br>
            <a:r>
              <a:rPr lang="en-US" sz="3200" b="1" dirty="0"/>
              <a:t>Initial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</a:t>
            </a:r>
            <a:r>
              <a:rPr lang="en-US" sz="3200" b="1" dirty="0"/>
              <a:t> Exercise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10640" y="1846217"/>
          <a:ext cx="8229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Internal-</a:t>
                      </a:r>
                      <a:r>
                        <a:rPr lang="en-US" b="1" dirty="0"/>
                        <a:t> forces, trends and factors </a:t>
                      </a:r>
                      <a:r>
                        <a:rPr lang="en-US" b="1" u="sng" dirty="0"/>
                        <a:t>inside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dirty="0"/>
                        <a:t>the synagogue that impact our future.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Strengths</a:t>
                      </a:r>
                    </a:p>
                    <a:p>
                      <a:endParaRPr lang="en-US" sz="2000" b="1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Weaknesses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External-</a:t>
                      </a:r>
                      <a:r>
                        <a:rPr lang="en-US" b="1" dirty="0"/>
                        <a:t> forces, trends and factors </a:t>
                      </a:r>
                      <a:r>
                        <a:rPr lang="en-US" b="1" u="sng" dirty="0"/>
                        <a:t>outside</a:t>
                      </a:r>
                      <a:r>
                        <a:rPr lang="en-US" b="1" dirty="0"/>
                        <a:t> of the synagogue that impact our future.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Opportunities</a:t>
                      </a:r>
                    </a:p>
                    <a:p>
                      <a:endParaRPr lang="en-US" sz="3600" b="1" dirty="0"/>
                    </a:p>
                    <a:p>
                      <a:endParaRPr lang="en-US" sz="3600" b="1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Threats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49508" y="5161085"/>
            <a:ext cx="173208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 welcome your thoughts in chat room</a:t>
            </a:r>
          </a:p>
        </p:txBody>
      </p:sp>
    </p:spTree>
    <p:extLst>
      <p:ext uri="{BB962C8B-B14F-4D97-AF65-F5344CB8AC3E}">
        <p14:creationId xmlns:p14="http://schemas.microsoft.com/office/powerpoint/2010/main" val="874161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BF96-F4FC-4D80-B21A-3FA28CD2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– </a:t>
            </a:r>
            <a:br>
              <a:rPr lang="en-US" dirty="0"/>
            </a:br>
            <a:r>
              <a:rPr lang="en-US" dirty="0"/>
              <a:t>What’s Happening in the Field?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B5A68-246D-45D8-9EB0-3BC329736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1787"/>
            <a:ext cx="9801225" cy="4351338"/>
          </a:xfrm>
        </p:spPr>
        <p:txBody>
          <a:bodyPr/>
          <a:lstStyle/>
          <a:p>
            <a:r>
              <a:rPr lang="en-US" sz="2400" b="1" dirty="0"/>
              <a:t>Susan Kasper</a:t>
            </a:r>
            <a:r>
              <a:rPr lang="en-US" sz="2400" dirty="0"/>
              <a:t>, Executive Director, </a:t>
            </a:r>
            <a:r>
              <a:rPr lang="en-US" sz="2400" dirty="0" err="1"/>
              <a:t>Tiferet</a:t>
            </a:r>
            <a:r>
              <a:rPr lang="en-US" sz="2400" dirty="0"/>
              <a:t> Bet Israel, Blue Bell, PA</a:t>
            </a:r>
          </a:p>
          <a:p>
            <a:r>
              <a:rPr lang="en-US" sz="2400" b="1" dirty="0"/>
              <a:t>Debbie Goldberg</a:t>
            </a:r>
            <a:r>
              <a:rPr lang="en-US" sz="2400" dirty="0"/>
              <a:t>, Committee Chair, </a:t>
            </a:r>
            <a:r>
              <a:rPr lang="en-US" sz="2400" dirty="0" err="1"/>
              <a:t>Tiferet</a:t>
            </a:r>
            <a:r>
              <a:rPr lang="en-US" sz="2400" dirty="0"/>
              <a:t> Bet Israel, Blue Bell, PA</a:t>
            </a:r>
          </a:p>
        </p:txBody>
      </p:sp>
    </p:spTree>
    <p:extLst>
      <p:ext uri="{BB962C8B-B14F-4D97-AF65-F5344CB8AC3E}">
        <p14:creationId xmlns:p14="http://schemas.microsoft.com/office/powerpoint/2010/main" val="1877703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25625"/>
            <a:ext cx="9134326" cy="3212719"/>
          </a:xfrm>
        </p:spPr>
        <p:txBody>
          <a:bodyPr/>
          <a:lstStyle/>
          <a:p>
            <a:r>
              <a:rPr lang="en-US" sz="2400" dirty="0"/>
              <a:t>Website for all information from the Movement Wide HHD Task Force   </a:t>
            </a:r>
            <a:r>
              <a:rPr lang="en-US" sz="2400" u="sng" dirty="0">
                <a:hlinkClick r:id="rId2"/>
              </a:rPr>
              <a:t>www.cjhighholidays.com</a:t>
            </a:r>
            <a:r>
              <a:rPr lang="en-US" sz="2400" dirty="0"/>
              <a:t>  This will include:</a:t>
            </a:r>
          </a:p>
          <a:p>
            <a:pPr lvl="1"/>
            <a:r>
              <a:rPr lang="en-US" sz="2400" dirty="0"/>
              <a:t>Articles, blogs, guides, resources, etc.</a:t>
            </a:r>
          </a:p>
          <a:p>
            <a:r>
              <a:rPr lang="en-US" sz="2400" dirty="0"/>
              <a:t>Next Webinar “Making your High Holiday Appeal Virtually Appealing”  Wednesday, June 3</a:t>
            </a:r>
            <a:r>
              <a:rPr lang="en-US" sz="2400" baseline="30000" dirty="0"/>
              <a:t>rd</a:t>
            </a:r>
            <a:r>
              <a:rPr lang="en-US" sz="2400" dirty="0"/>
              <a:t> 1pm 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597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Conservative Movement High Holiday Task Force 2020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14" y="2057400"/>
            <a:ext cx="10936036" cy="372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73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Objectives of the </a:t>
            </a:r>
            <a:br>
              <a:rPr lang="en-US" dirty="0"/>
            </a:br>
            <a:r>
              <a:rPr lang="en-US" dirty="0"/>
              <a:t>High Holiday Task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Help leaders develop ways to reimagine the High Holiday experience</a:t>
            </a:r>
          </a:p>
          <a:p>
            <a:r>
              <a:rPr lang="en-US" sz="2400" dirty="0"/>
              <a:t>Explore digital resources to help synagogue leaders inspire active and reflective participation. Unleash creativity from across our movement</a:t>
            </a:r>
          </a:p>
          <a:p>
            <a:r>
              <a:rPr lang="en-US" sz="2400" dirty="0"/>
              <a:t>Provide resources to allow leaders, clergy and staff of all size, location</a:t>
            </a:r>
          </a:p>
          <a:p>
            <a:r>
              <a:rPr lang="en-US" sz="2400" dirty="0"/>
              <a:t>Recognize that one solution  does NOT fit all with our synagogues</a:t>
            </a:r>
          </a:p>
        </p:txBody>
      </p:sp>
    </p:spTree>
    <p:extLst>
      <p:ext uri="{BB962C8B-B14F-4D97-AF65-F5344CB8AC3E}">
        <p14:creationId xmlns:p14="http://schemas.microsoft.com/office/powerpoint/2010/main" val="390143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Webinar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1300"/>
            <a:ext cx="9365974" cy="4351338"/>
          </a:xfrm>
        </p:spPr>
        <p:txBody>
          <a:bodyPr/>
          <a:lstStyle/>
          <a:p>
            <a:r>
              <a:rPr lang="en-US" sz="2400" dirty="0"/>
              <a:t>The first in our developing series </a:t>
            </a:r>
          </a:p>
          <a:p>
            <a:r>
              <a:rPr lang="en-US" sz="2400" dirty="0"/>
              <a:t>Developing your synagogue High Holiday task force</a:t>
            </a:r>
          </a:p>
          <a:p>
            <a:r>
              <a:rPr lang="en-US" sz="2400" dirty="0"/>
              <a:t>We believe this is the logical first step in the process</a:t>
            </a:r>
          </a:p>
          <a:p>
            <a:r>
              <a:rPr lang="en-US" sz="2400" dirty="0"/>
              <a:t>Synagogues are at different places in the timeline: some of you are already working on plans, some have thought about starting and some of you might not be sure how to begin</a:t>
            </a:r>
          </a:p>
          <a:p>
            <a:r>
              <a:rPr lang="en-US" sz="2400" dirty="0"/>
              <a:t>We want to help you get started and move forward!</a:t>
            </a:r>
          </a:p>
          <a:p>
            <a:r>
              <a:rPr lang="en-US" sz="2400" dirty="0"/>
              <a:t>This task force is different from a building re-opening task force or a financial task force while there will certainly be overlap</a:t>
            </a:r>
          </a:p>
        </p:txBody>
      </p:sp>
    </p:spTree>
    <p:extLst>
      <p:ext uri="{BB962C8B-B14F-4D97-AF65-F5344CB8AC3E}">
        <p14:creationId xmlns:p14="http://schemas.microsoft.com/office/powerpoint/2010/main" val="4017455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Sub Task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Ritual</a:t>
            </a:r>
          </a:p>
          <a:p>
            <a:r>
              <a:rPr lang="en-US" sz="2400" dirty="0"/>
              <a:t>Programming &amp; Education</a:t>
            </a:r>
          </a:p>
          <a:p>
            <a:r>
              <a:rPr lang="en-US" sz="2400" dirty="0"/>
              <a:t>Operations/facility/technology</a:t>
            </a:r>
          </a:p>
          <a:p>
            <a:r>
              <a:rPr lang="en-US" sz="2400" dirty="0"/>
              <a:t>Finance</a:t>
            </a:r>
          </a:p>
          <a:p>
            <a:r>
              <a:rPr lang="en-US" sz="2400" dirty="0"/>
              <a:t>Membership &amp; Messaging</a:t>
            </a:r>
          </a:p>
          <a:p>
            <a:r>
              <a:rPr lang="en-US" sz="2400" dirty="0"/>
              <a:t>More sub groups can develop from these original groups</a:t>
            </a:r>
          </a:p>
        </p:txBody>
      </p:sp>
    </p:spTree>
    <p:extLst>
      <p:ext uri="{BB962C8B-B14F-4D97-AF65-F5344CB8AC3E}">
        <p14:creationId xmlns:p14="http://schemas.microsoft.com/office/powerpoint/2010/main" val="383890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8127" y="2563380"/>
            <a:ext cx="8226287" cy="1325563"/>
          </a:xfrm>
        </p:spPr>
        <p:txBody>
          <a:bodyPr/>
          <a:lstStyle/>
          <a:p>
            <a:r>
              <a:rPr lang="en-US" dirty="0"/>
              <a:t>High Holiday Task Forces</a:t>
            </a:r>
            <a:br>
              <a:rPr lang="en-US" dirty="0"/>
            </a:br>
            <a:r>
              <a:rPr lang="en-US" dirty="0"/>
              <a:t>Looking for a Fresh Perspective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73440" y="4833257"/>
            <a:ext cx="219456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What is difference between the HHD task force and ritual committee- comment in chat box</a:t>
            </a:r>
          </a:p>
        </p:txBody>
      </p:sp>
    </p:spTree>
    <p:extLst>
      <p:ext uri="{BB962C8B-B14F-4D97-AF65-F5344CB8AC3E}">
        <p14:creationId xmlns:p14="http://schemas.microsoft.com/office/powerpoint/2010/main" val="611089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579" y="394087"/>
            <a:ext cx="7013546" cy="1034664"/>
          </a:xfrm>
        </p:spPr>
        <p:txBody>
          <a:bodyPr/>
          <a:lstStyle/>
          <a:p>
            <a:r>
              <a:rPr lang="en-US" b="0" dirty="0"/>
              <a:t>Committees vs. Task Forces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978408" y="1611012"/>
            <a:ext cx="4162405" cy="42594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Adagio_Sans" panose="00000500000000000000" pitchFamily="50" charset="0"/>
              </a:rPr>
              <a:t>Ritual 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Adagio_Sans" panose="00000500000000000000" pitchFamily="50" charset="0"/>
              </a:rPr>
              <a:t>Work is focused on short term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Adagio_Sans" panose="00000500000000000000" pitchFamily="50" charset="0"/>
              </a:rPr>
              <a:t>Committee handles regular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Adagio_Sans" panose="00000500000000000000" pitchFamily="50" charset="0"/>
              </a:rPr>
              <a:t>Manages logistics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Adagio_Sans" panose="00000500000000000000" pitchFamily="50" charset="0"/>
              </a:rPr>
              <a:t>Work is ongoing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Adagio_Sans" panose="00000500000000000000" pitchFamily="50" charset="0"/>
              </a:rPr>
              <a:t>Core synagogue-experienced leaders with knowledge of area.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4294967295"/>
          </p:nvPr>
        </p:nvSpPr>
        <p:spPr>
          <a:xfrm>
            <a:off x="5686062" y="1611012"/>
            <a:ext cx="4774674" cy="44423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Adagio_Sans"/>
              </a:rPr>
              <a:t>Congregational HHD Task Force</a:t>
            </a:r>
          </a:p>
          <a:p>
            <a:r>
              <a:rPr lang="en-US" sz="2400" dirty="0">
                <a:latin typeface="Adagio_Sans"/>
              </a:rPr>
              <a:t>Looking for innovative strategies </a:t>
            </a:r>
            <a:r>
              <a:rPr lang="en-US" sz="2400" dirty="0">
                <a:solidFill>
                  <a:srgbClr val="FF0000"/>
                </a:solidFill>
                <a:latin typeface="Adagio_Sans"/>
              </a:rPr>
              <a:t>NOW</a:t>
            </a:r>
            <a:r>
              <a:rPr lang="en-US" sz="2400" dirty="0">
                <a:latin typeface="Adagio_Sans"/>
              </a:rPr>
              <a:t> for time of crisis.</a:t>
            </a:r>
          </a:p>
          <a:p>
            <a:r>
              <a:rPr lang="en-US" sz="2400" dirty="0">
                <a:latin typeface="Adagio_Sans"/>
              </a:rPr>
              <a:t>TF Vision- Stirs pot with possibilities</a:t>
            </a:r>
          </a:p>
          <a:p>
            <a:r>
              <a:rPr lang="en-US" sz="2400" dirty="0">
                <a:latin typeface="Adagio_Sans"/>
              </a:rPr>
              <a:t>Time limited to 8-12 weeks</a:t>
            </a:r>
          </a:p>
          <a:p>
            <a:r>
              <a:rPr lang="en-US" sz="2400" dirty="0">
                <a:latin typeface="Adagio_Sans"/>
              </a:rPr>
              <a:t>Welcomes core leaders </a:t>
            </a:r>
            <a:r>
              <a:rPr lang="en-US" sz="2400" u="sng" dirty="0">
                <a:solidFill>
                  <a:srgbClr val="FF0000"/>
                </a:solidFill>
                <a:latin typeface="Adagio_Sans"/>
              </a:rPr>
              <a:t>and</a:t>
            </a:r>
            <a:r>
              <a:rPr lang="en-US" sz="2400" dirty="0">
                <a:solidFill>
                  <a:srgbClr val="FF0000"/>
                </a:solidFill>
                <a:latin typeface="Adagio_Sans"/>
              </a:rPr>
              <a:t> creates a seat at the table </a:t>
            </a:r>
            <a:r>
              <a:rPr lang="en-US" sz="2400" dirty="0">
                <a:solidFill>
                  <a:schemeClr val="tx1"/>
                </a:solidFill>
                <a:latin typeface="Adagio_Sans"/>
              </a:rPr>
              <a:t>for </a:t>
            </a:r>
            <a:r>
              <a:rPr lang="en-US" sz="2400" dirty="0">
                <a:latin typeface="Adagio_Sans"/>
              </a:rPr>
              <a:t>those outside the core ritual leadership community</a:t>
            </a:r>
          </a:p>
        </p:txBody>
      </p:sp>
    </p:spTree>
    <p:extLst>
      <p:ext uri="{BB962C8B-B14F-4D97-AF65-F5344CB8AC3E}">
        <p14:creationId xmlns:p14="http://schemas.microsoft.com/office/powerpoint/2010/main" val="3903357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3357154" cy="4271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Ritual Committee</a:t>
            </a:r>
          </a:p>
          <a:p>
            <a:pPr marL="0" lvl="0" indent="0"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Rabbi</a:t>
            </a:r>
          </a:p>
          <a:p>
            <a:pPr marL="0" lvl="0" indent="0"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Cantor</a:t>
            </a:r>
          </a:p>
          <a:p>
            <a:pPr marL="0" lvl="0" indent="0"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Other Clergy</a:t>
            </a:r>
          </a:p>
          <a:p>
            <a:pPr marL="0" lvl="0" indent="0"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Chair</a:t>
            </a:r>
          </a:p>
          <a:p>
            <a:pPr marL="0" lvl="0" indent="0"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Others with knowledge and interest in ritual</a:t>
            </a:r>
          </a:p>
          <a:p>
            <a:pPr marL="0" lvl="0" indent="0"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Regulars of Saturday morning service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11040" y="1785257"/>
            <a:ext cx="7358743" cy="47435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  <a:defRPr/>
            </a:pPr>
            <a:r>
              <a:rPr lang="en-US" sz="1600" b="1" dirty="0">
                <a:solidFill>
                  <a:srgbClr val="C00000"/>
                </a:solidFill>
              </a:rPr>
              <a:t>Task Force</a:t>
            </a:r>
          </a:p>
          <a:p>
            <a:pPr marL="0" lvl="0" indent="0">
              <a:buNone/>
              <a:defRPr/>
            </a:pPr>
            <a:r>
              <a:rPr lang="en-US" sz="1600" dirty="0"/>
              <a:t>Chair- Preferably not on ritual committee - active in life of congregation - knows culture.</a:t>
            </a:r>
          </a:p>
          <a:p>
            <a:pPr lvl="0">
              <a:defRPr/>
            </a:pPr>
            <a:r>
              <a:rPr lang="en-US" sz="1600" dirty="0"/>
              <a:t>( 2-3) Members of current Ritual Committee - most collaborative</a:t>
            </a:r>
          </a:p>
          <a:p>
            <a:pPr marL="0" indent="0">
              <a:buNone/>
              <a:defRPr/>
            </a:pPr>
            <a:r>
              <a:rPr lang="en-US" sz="1600" dirty="0"/>
              <a:t>Staff</a:t>
            </a:r>
          </a:p>
          <a:p>
            <a:pPr marL="0" indent="0">
              <a:buNone/>
              <a:defRPr/>
            </a:pPr>
            <a:r>
              <a:rPr lang="en-US" sz="1600" dirty="0"/>
              <a:t>    Rabbi</a:t>
            </a:r>
          </a:p>
          <a:p>
            <a:pPr marL="0" indent="0">
              <a:buNone/>
              <a:defRPr/>
            </a:pPr>
            <a:r>
              <a:rPr lang="en-US" sz="1600" dirty="0"/>
              <a:t>    Cantor</a:t>
            </a:r>
          </a:p>
          <a:p>
            <a:pPr marL="0" indent="0">
              <a:buNone/>
              <a:defRPr/>
            </a:pPr>
            <a:r>
              <a:rPr lang="en-US" sz="1600" dirty="0"/>
              <a:t>    Executive Director</a:t>
            </a:r>
          </a:p>
          <a:p>
            <a:pPr marL="0" lvl="0" indent="0">
              <a:buNone/>
              <a:defRPr/>
            </a:pPr>
            <a:r>
              <a:rPr lang="en-US" sz="1600" dirty="0"/>
              <a:t>    Other Staff</a:t>
            </a:r>
          </a:p>
          <a:p>
            <a:pPr>
              <a:defRPr/>
            </a:pPr>
            <a:r>
              <a:rPr lang="en-US" sz="1600" dirty="0">
                <a:solidFill>
                  <a:srgbClr val="C00000"/>
                </a:solidFill>
              </a:rPr>
              <a:t>Different segments </a:t>
            </a:r>
            <a:r>
              <a:rPr lang="en-US" sz="1600" dirty="0"/>
              <a:t>of community with knowledge of ritual life of congregation -Baby Boomers, Young Families, Interfaith</a:t>
            </a:r>
          </a:p>
          <a:p>
            <a:pPr lvl="0">
              <a:defRPr/>
            </a:pPr>
            <a:r>
              <a:rPr lang="en-US" sz="1600" dirty="0">
                <a:solidFill>
                  <a:srgbClr val="C00000"/>
                </a:solidFill>
              </a:rPr>
              <a:t>Needed skills- </a:t>
            </a:r>
            <a:r>
              <a:rPr lang="en-US" sz="1600" dirty="0"/>
              <a:t>Technology, writing, medical expertise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086" y="1"/>
            <a:ext cx="6966857" cy="1166948"/>
          </a:xfrm>
        </p:spPr>
        <p:txBody>
          <a:bodyPr/>
          <a:lstStyle/>
          <a:p>
            <a:r>
              <a:rPr lang="en-US" dirty="0"/>
              <a:t>Task Force Composition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932022" y="459694"/>
            <a:ext cx="6086912" cy="804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dagio_Sans_Script Black" charset="0"/>
                <a:ea typeface="Adagio_Sans_Script Black" charset="0"/>
                <a:cs typeface="Adagio_Sans_Script Black" charset="0"/>
              </a:defRPr>
            </a:lvl1pPr>
          </a:lstStyle>
          <a:p>
            <a:r>
              <a:rPr lang="en-US" b="0" dirty="0"/>
              <a:t> </a:t>
            </a:r>
          </a:p>
        </p:txBody>
      </p:sp>
      <p:pic>
        <p:nvPicPr>
          <p:cNvPr id="11" name="Picture 2" descr="\\uscjfs\users$\leventhal\My Documents\My Pictures\teram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164584" y="0"/>
            <a:ext cx="1705199" cy="1780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1390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8931" y="247650"/>
            <a:ext cx="10515600" cy="966651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Task Force Work</a:t>
            </a:r>
            <a:br>
              <a:rPr lang="en-US" dirty="0"/>
            </a:br>
            <a:r>
              <a:rPr lang="en-US" sz="2700" dirty="0"/>
              <a:t>Read- Listen- Visit- Interview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56695" y="1376226"/>
            <a:ext cx="9720072" cy="4492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Read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-</a:t>
            </a:r>
            <a:r>
              <a:rPr lang="en-US" sz="2400" i="1" dirty="0"/>
              <a:t>Look at what is being written now</a:t>
            </a:r>
          </a:p>
          <a:p>
            <a:pPr marL="0" indent="0">
              <a:buNone/>
            </a:pPr>
            <a:br>
              <a:rPr lang="en-US" sz="2400" i="1" dirty="0"/>
            </a:br>
            <a:r>
              <a:rPr lang="en-US" sz="2400" i="1" dirty="0">
                <a:solidFill>
                  <a:srgbClr val="FF0000"/>
                </a:solidFill>
              </a:rPr>
              <a:t>Listen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US" sz="2400" i="1" dirty="0"/>
              <a:t>Test some ideas with members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Visit</a:t>
            </a:r>
            <a:r>
              <a:rPr lang="en-US" sz="2400" i="1" dirty="0"/>
              <a:t>- Look at what others are dong with on-line services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Interview</a:t>
            </a:r>
            <a:r>
              <a:rPr lang="en-US" sz="2400" i="1" dirty="0"/>
              <a:t>- Call other congregations</a:t>
            </a:r>
          </a:p>
        </p:txBody>
      </p:sp>
    </p:spTree>
    <p:extLst>
      <p:ext uri="{BB962C8B-B14F-4D97-AF65-F5344CB8AC3E}">
        <p14:creationId xmlns:p14="http://schemas.microsoft.com/office/powerpoint/2010/main" val="575503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3C3C47"/>
      </a:dk1>
      <a:lt1>
        <a:srgbClr val="FFFFFF"/>
      </a:lt1>
      <a:dk2>
        <a:srgbClr val="82767D"/>
      </a:dk2>
      <a:lt2>
        <a:srgbClr val="FFFFFF"/>
      </a:lt2>
      <a:accent1>
        <a:srgbClr val="F15B2E"/>
      </a:accent1>
      <a:accent2>
        <a:srgbClr val="F78E27"/>
      </a:accent2>
      <a:accent3>
        <a:srgbClr val="F5BC25"/>
      </a:accent3>
      <a:accent4>
        <a:srgbClr val="3C3C47"/>
      </a:accent4>
      <a:accent5>
        <a:srgbClr val="3C3C47"/>
      </a:accent5>
      <a:accent6>
        <a:srgbClr val="FFFFFF"/>
      </a:accent6>
      <a:hlink>
        <a:srgbClr val="F78E27"/>
      </a:hlink>
      <a:folHlink>
        <a:srgbClr val="3C3C4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8664</TotalTime>
  <Words>927</Words>
  <Application>Microsoft Office PowerPoint</Application>
  <PresentationFormat>Widescreen</PresentationFormat>
  <Paragraphs>136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Adagio_Sans</vt:lpstr>
      <vt:lpstr>Adagio_Sans_Script Black</vt:lpstr>
      <vt:lpstr>Arial</vt:lpstr>
      <vt:lpstr>Calibri</vt:lpstr>
      <vt:lpstr>Office Theme</vt:lpstr>
      <vt:lpstr>High Holiday Task Force Work</vt:lpstr>
      <vt:lpstr>The Conservative Movement High Holiday Task Force 2020</vt:lpstr>
      <vt:lpstr>The Objectives of the  High Holiday Task Force</vt:lpstr>
      <vt:lpstr>This Webinar </vt:lpstr>
      <vt:lpstr>The Sub Task Forces</vt:lpstr>
      <vt:lpstr>High Holiday Task Forces Looking for a Fresh Perspective</vt:lpstr>
      <vt:lpstr>Committees vs. Task Forces</vt:lpstr>
      <vt:lpstr>Task Force Composition</vt:lpstr>
      <vt:lpstr>Task Force Work Read- Listen- Visit- Interview</vt:lpstr>
      <vt:lpstr>Task Force Work Define work to do - Build these task lists</vt:lpstr>
      <vt:lpstr>Task Force Mission  Connect Action to Mission</vt:lpstr>
      <vt:lpstr>First Meeting Possible agenda</vt:lpstr>
      <vt:lpstr>Task Force Report</vt:lpstr>
      <vt:lpstr>Situation Analysis - SWOT Exercise Strengths – Weaknesses – Opportunities - Threats </vt:lpstr>
      <vt:lpstr>Why Do a SWOT? “To Get the  Lay of the Land”</vt:lpstr>
      <vt:lpstr>Describing the Current Situation Initial SWOT Exercise</vt:lpstr>
      <vt:lpstr>Case Study –  What’s Happening in the Field?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Allison Kapusta</cp:lastModifiedBy>
  <cp:revision>125</cp:revision>
  <dcterms:created xsi:type="dcterms:W3CDTF">2017-06-28T20:40:14Z</dcterms:created>
  <dcterms:modified xsi:type="dcterms:W3CDTF">2020-05-21T15:58:08Z</dcterms:modified>
</cp:coreProperties>
</file>